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DAA548C-8083-422B-94CB-08F0A5CF4A17}">
  <a:tblStyle styleId="{FDAA548C-8083-422B-94CB-08F0A5CF4A17}"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91425" lIns="91425" rIns="91425" wrap="square" tIns="91425"/>
          <a:lstStyle>
            <a:lvl1pPr indent="0" lvl="0" marL="0" marR="0" rtl="0" algn="l">
              <a:spcBef>
                <a:spcPts val="0"/>
              </a:spcBef>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7200"/>
          </a:xfrm>
          <a:prstGeom prst="rect">
            <a:avLst/>
          </a:prstGeom>
          <a:noFill/>
          <a:ln>
            <a:noFill/>
          </a:ln>
        </p:spPr>
        <p:txBody>
          <a:bodyPr anchorCtr="0" anchor="t" bIns="91425" lIns="91425" rIns="91425" wrap="square" tIns="91425"/>
          <a:lstStyle>
            <a:lvl1pPr indent="0" lvl="0" marL="0" marR="0" rtl="0" algn="r">
              <a:spcBef>
                <a:spcPts val="0"/>
              </a:spcBef>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0" lvl="0" marL="0" marR="0" rtl="0" algn="l">
              <a:spcBef>
                <a:spcPts val="0"/>
              </a:spcBef>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ts val="1400"/>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7200"/>
          </a:xfrm>
          <a:prstGeom prst="rect">
            <a:avLst/>
          </a:prstGeom>
          <a:noFill/>
          <a:ln>
            <a:noFill/>
          </a:ln>
        </p:spPr>
        <p:txBody>
          <a:bodyPr anchorCtr="0" anchor="b" bIns="91425" lIns="91425" rIns="91425" wrap="square" tIns="91425"/>
          <a:lstStyle>
            <a:lvl1pPr indent="0" lvl="0" marL="0" marR="0" rtl="0" algn="l">
              <a:spcBef>
                <a:spcPts val="0"/>
              </a:spcBef>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6" name="Shape 86"/>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spcBef>
                <a:spcPts val="0"/>
              </a:spcBef>
              <a:buNone/>
            </a:pPr>
            <a:r>
              <a:t/>
            </a:r>
            <a:endParaRPr b="0" i="0" sz="1200" u="none" cap="none" strike="noStrike">
              <a:solidFill>
                <a:schemeClr val="dk1"/>
              </a:solidFill>
              <a:latin typeface="Calibri"/>
              <a:ea typeface="Calibri"/>
              <a:cs typeface="Calibri"/>
              <a:sym typeface="Calibri"/>
            </a:endParaRPr>
          </a:p>
        </p:txBody>
      </p:sp>
      <p:sp>
        <p:nvSpPr>
          <p:cNvPr id="87" name="Shape 87"/>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135" name="Shape 1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17" name="Shape 17"/>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74" name="Shape 74"/>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80" name="Shape 80"/>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indent="0" lvl="0" marL="0" marR="0" rtl="0" algn="l">
              <a:spcBef>
                <a:spcPts val="0"/>
              </a:spcBef>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29" name="Shape 29"/>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35" name="Shape 35"/>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42" name="Shape 42"/>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51" name="Shape 5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indent="0" lvl="0" marL="0" marR="0" rtl="0" algn="l">
              <a:spcBef>
                <a:spcPts val="0"/>
              </a:spcBef>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60" name="Shape 60"/>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indent="0" lvl="0" marL="0" marR="0" rtl="0" algn="l">
              <a:spcBef>
                <a:spcPts val="0"/>
              </a:spcBef>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67" name="Shape 67"/>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640"/>
              </a:spcBef>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pic>
        <p:nvPicPr>
          <p:cNvPr descr="WBC_Editable_RowdyWritingFont.jpg" id="89" name="Shape 89"/>
          <p:cNvPicPr preferRelativeResize="0"/>
          <p:nvPr/>
        </p:nvPicPr>
        <p:blipFill rotWithShape="1">
          <a:blip r:embed="rId3">
            <a:alphaModFix/>
          </a:blip>
          <a:srcRect b="0" l="0" r="0" t="0"/>
          <a:stretch/>
        </p:blipFill>
        <p:spPr>
          <a:xfrm>
            <a:off x="0" y="0"/>
            <a:ext cx="9144000" cy="6858000"/>
          </a:xfrm>
          <a:prstGeom prst="rect">
            <a:avLst/>
          </a:prstGeom>
          <a:noFill/>
          <a:ln>
            <a:noFill/>
          </a:ln>
        </p:spPr>
      </p:pic>
      <p:graphicFrame>
        <p:nvGraphicFramePr>
          <p:cNvPr id="90" name="Shape 90"/>
          <p:cNvGraphicFramePr/>
          <p:nvPr/>
        </p:nvGraphicFramePr>
        <p:xfrm>
          <a:off x="152400" y="1219199"/>
          <a:ext cx="3000000" cy="3000000"/>
        </p:xfrm>
        <a:graphic>
          <a:graphicData uri="http://schemas.openxmlformats.org/drawingml/2006/table">
            <a:tbl>
              <a:tblPr bandRow="1" firstRow="1">
                <a:noFill/>
                <a:tableStyleId>{FDAA548C-8083-422B-94CB-08F0A5CF4A17}</a:tableStyleId>
              </a:tblPr>
              <a:tblGrid>
                <a:gridCol w="1262750"/>
                <a:gridCol w="1262750"/>
                <a:gridCol w="1262750"/>
                <a:gridCol w="1262750"/>
                <a:gridCol w="1262750"/>
                <a:gridCol w="1262750"/>
                <a:gridCol w="1262750"/>
              </a:tblGrid>
              <a:tr h="256600">
                <a:tc>
                  <a:txBody>
                    <a:bodyPr>
                      <a:noAutofit/>
                    </a:bodyPr>
                    <a:lstStyle/>
                    <a:p>
                      <a:pPr indent="0" lvl="0" marL="0" marR="0" rtl="0" algn="ctr">
                        <a:spcBef>
                          <a:spcPts val="0"/>
                        </a:spcBef>
                        <a:buNone/>
                      </a:pPr>
                      <a:r>
                        <a:rPr b="1" lang="en-US" sz="1500" u="none" cap="none" strike="noStrike">
                          <a:solidFill>
                            <a:schemeClr val="dk1"/>
                          </a:solidFill>
                          <a:latin typeface="Arial"/>
                          <a:ea typeface="Arial"/>
                          <a:cs typeface="Arial"/>
                          <a:sym typeface="Arial"/>
                        </a:rPr>
                        <a:t>Sunday</a:t>
                      </a:r>
                    </a:p>
                  </a:txBody>
                  <a:tcPr marT="45725" marB="45725" marR="91450" marL="9145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None/>
                      </a:pPr>
                      <a:r>
                        <a:rPr b="1" lang="en-US" sz="1500" u="none" cap="none" strike="noStrike">
                          <a:solidFill>
                            <a:schemeClr val="dk1"/>
                          </a:solidFill>
                          <a:latin typeface="Arial"/>
                          <a:ea typeface="Arial"/>
                          <a:cs typeface="Arial"/>
                          <a:sym typeface="Arial"/>
                        </a:rPr>
                        <a:t>Monday</a:t>
                      </a:r>
                    </a:p>
                  </a:txBody>
                  <a:tcPr marT="45725" marB="45725" marR="91450" marL="9145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None/>
                      </a:pPr>
                      <a:r>
                        <a:rPr b="1" lang="en-US" sz="1500" u="none" cap="none" strike="noStrike">
                          <a:solidFill>
                            <a:schemeClr val="dk1"/>
                          </a:solidFill>
                          <a:latin typeface="Arial"/>
                          <a:ea typeface="Arial"/>
                          <a:cs typeface="Arial"/>
                          <a:sym typeface="Arial"/>
                        </a:rPr>
                        <a:t>Tuesday</a:t>
                      </a:r>
                    </a:p>
                  </a:txBody>
                  <a:tcPr marT="45725" marB="45725" marR="91450" marL="9145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None/>
                      </a:pPr>
                      <a:r>
                        <a:rPr b="1" lang="en-US" sz="1500" u="none" cap="none" strike="noStrike">
                          <a:solidFill>
                            <a:schemeClr val="dk1"/>
                          </a:solidFill>
                          <a:latin typeface="Arial"/>
                          <a:ea typeface="Arial"/>
                          <a:cs typeface="Arial"/>
                          <a:sym typeface="Arial"/>
                        </a:rPr>
                        <a:t>Wednesday</a:t>
                      </a:r>
                    </a:p>
                  </a:txBody>
                  <a:tcPr marT="45725" marB="45725" marR="91450" marL="9145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None/>
                      </a:pPr>
                      <a:r>
                        <a:rPr b="1" lang="en-US" sz="1500" u="none" cap="none" strike="noStrike">
                          <a:solidFill>
                            <a:schemeClr val="dk1"/>
                          </a:solidFill>
                          <a:latin typeface="Arial"/>
                          <a:ea typeface="Arial"/>
                          <a:cs typeface="Arial"/>
                          <a:sym typeface="Arial"/>
                        </a:rPr>
                        <a:t>Thursday</a:t>
                      </a:r>
                    </a:p>
                  </a:txBody>
                  <a:tcPr marT="45725" marB="45725" marR="91450" marL="9145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None/>
                      </a:pPr>
                      <a:r>
                        <a:rPr b="1" lang="en-US" sz="1500" u="none" cap="none" strike="noStrike">
                          <a:solidFill>
                            <a:schemeClr val="dk1"/>
                          </a:solidFill>
                          <a:latin typeface="Arial"/>
                          <a:ea typeface="Arial"/>
                          <a:cs typeface="Arial"/>
                          <a:sym typeface="Arial"/>
                        </a:rPr>
                        <a:t>Friday</a:t>
                      </a:r>
                    </a:p>
                  </a:txBody>
                  <a:tcPr marT="45725" marB="45725" marR="91450" marL="9145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spcBef>
                          <a:spcPts val="0"/>
                        </a:spcBef>
                        <a:buNone/>
                      </a:pPr>
                      <a:r>
                        <a:rPr b="1" lang="en-US" sz="1500" u="none" cap="none" strike="noStrike">
                          <a:solidFill>
                            <a:schemeClr val="dk1"/>
                          </a:solidFill>
                          <a:latin typeface="Arial"/>
                          <a:ea typeface="Arial"/>
                          <a:cs typeface="Arial"/>
                          <a:sym typeface="Arial"/>
                        </a:rPr>
                        <a:t>Saturday</a:t>
                      </a:r>
                    </a:p>
                  </a:txBody>
                  <a:tcPr marT="45725" marB="45725" marR="91450" marL="9145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r>
              <a:tr h="930475">
                <a:tc>
                  <a:txBody>
                    <a:bodyPr>
                      <a:noAutofit/>
                    </a:bodyPr>
                    <a:lstStyle/>
                    <a:p>
                      <a:pPr indent="0" lvl="0" marL="0" marR="0" rtl="0" algn="l">
                        <a:spcBef>
                          <a:spcPts val="0"/>
                        </a:spcBef>
                        <a:buNone/>
                      </a:pPr>
                      <a:r>
                        <a:rPr b="1" lang="en-US" sz="1400" u="none" cap="none" strike="noStrike">
                          <a:latin typeface="Arial"/>
                          <a:ea typeface="Arial"/>
                          <a:cs typeface="Arial"/>
                          <a:sym typeface="Arial"/>
                        </a:rPr>
                        <a:t>10</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11</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12</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13</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14</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15</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16</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r>
              <a:tr h="930475">
                <a:tc>
                  <a:txBody>
                    <a:bodyPr>
                      <a:noAutofit/>
                    </a:bodyPr>
                    <a:lstStyle/>
                    <a:p>
                      <a:pPr indent="0" lvl="0" marL="0" marR="0" rtl="0" algn="l">
                        <a:spcBef>
                          <a:spcPts val="0"/>
                        </a:spcBef>
                        <a:buNone/>
                      </a:pPr>
                      <a:r>
                        <a:rPr b="1" lang="en-US" sz="1400">
                          <a:latin typeface="Arial"/>
                          <a:ea typeface="Arial"/>
                          <a:cs typeface="Arial"/>
                          <a:sym typeface="Arial"/>
                        </a:rPr>
                        <a:t>17</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18</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19</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20</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21</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22</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23</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r>
              <a:tr h="930475">
                <a:tc>
                  <a:txBody>
                    <a:bodyPr>
                      <a:noAutofit/>
                    </a:bodyPr>
                    <a:lstStyle/>
                    <a:p>
                      <a:pPr indent="0" lvl="0" marL="0" marR="0" rtl="0" algn="l">
                        <a:spcBef>
                          <a:spcPts val="0"/>
                        </a:spcBef>
                        <a:buNone/>
                      </a:pPr>
                      <a:r>
                        <a:rPr b="1" lang="en-US" sz="1400">
                          <a:latin typeface="Arial"/>
                          <a:ea typeface="Arial"/>
                          <a:cs typeface="Arial"/>
                          <a:sym typeface="Arial"/>
                        </a:rPr>
                        <a:t>24</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25</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26</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27</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28</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29</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30</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r>
              <a:tr h="930475">
                <a:tc>
                  <a:txBody>
                    <a:bodyPr>
                      <a:noAutofit/>
                    </a:bodyPr>
                    <a:lstStyle/>
                    <a:p>
                      <a:pPr indent="0" lvl="0" marL="0" marR="0" rtl="0" algn="l">
                        <a:spcBef>
                          <a:spcPts val="0"/>
                        </a:spcBef>
                        <a:buNone/>
                      </a:pPr>
                      <a:r>
                        <a:rPr b="1" lang="en-US" sz="1400">
                          <a:latin typeface="Arial"/>
                          <a:ea typeface="Arial"/>
                          <a:cs typeface="Arial"/>
                          <a:sym typeface="Arial"/>
                        </a:rPr>
                        <a:t>31</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01</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02</a:t>
                      </a:r>
                    </a:p>
                    <a:p>
                      <a:pPr indent="0" lvl="0" marL="0" rtl="0" algn="ctr">
                        <a:spcBef>
                          <a:spcPts val="0"/>
                        </a:spcBef>
                        <a:buClr>
                          <a:schemeClr val="dk1"/>
                        </a:buClr>
                        <a:buFont typeface="Arial"/>
                        <a:buNone/>
                      </a:pPr>
                      <a:r>
                        <a:rPr lang="en-US" sz="1200">
                          <a:latin typeface="Arial"/>
                          <a:ea typeface="Arial"/>
                          <a:cs typeface="Arial"/>
                          <a:sym typeface="Arial"/>
                        </a:rPr>
                        <a:t>Finish </a:t>
                      </a:r>
                    </a:p>
                    <a:p>
                      <a:pPr indent="0" lvl="0" marL="0" rtl="0" algn="ctr">
                        <a:spcBef>
                          <a:spcPts val="0"/>
                        </a:spcBef>
                        <a:buClr>
                          <a:schemeClr val="dk1"/>
                        </a:buClr>
                        <a:buFont typeface="Arial"/>
                        <a:buNone/>
                      </a:pPr>
                      <a:r>
                        <a:rPr lang="en-US" sz="1200">
                          <a:latin typeface="Arial"/>
                          <a:ea typeface="Arial"/>
                          <a:cs typeface="Arial"/>
                          <a:sym typeface="Arial"/>
                        </a:rPr>
                        <a:t>a book.</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03</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04</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05</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l">
                        <a:spcBef>
                          <a:spcPts val="0"/>
                        </a:spcBef>
                        <a:buNone/>
                      </a:pPr>
                      <a:r>
                        <a:rPr b="1" lang="en-US" sz="1400">
                          <a:latin typeface="Arial"/>
                          <a:ea typeface="Arial"/>
                          <a:cs typeface="Arial"/>
                          <a:sym typeface="Arial"/>
                        </a:rPr>
                        <a:t>06</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r>
            </a:tbl>
          </a:graphicData>
        </a:graphic>
      </p:graphicFrame>
      <p:sp>
        <p:nvSpPr>
          <p:cNvPr id="91" name="Shape 91"/>
          <p:cNvSpPr txBox="1"/>
          <p:nvPr/>
        </p:nvSpPr>
        <p:spPr>
          <a:xfrm>
            <a:off x="5372100" y="2663800"/>
            <a:ext cx="990600" cy="661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0" i="0" lang="en-US" sz="1200" u="none" cap="none" strike="noStrike">
                <a:solidFill>
                  <a:schemeClr val="dk1"/>
                </a:solidFill>
                <a:latin typeface="Arial"/>
                <a:ea typeface="Arial"/>
                <a:cs typeface="Arial"/>
                <a:sym typeface="Arial"/>
              </a:rPr>
              <a:t>Read in your PJs!</a:t>
            </a:r>
          </a:p>
        </p:txBody>
      </p:sp>
      <p:sp>
        <p:nvSpPr>
          <p:cNvPr id="92" name="Shape 92"/>
          <p:cNvSpPr txBox="1"/>
          <p:nvPr/>
        </p:nvSpPr>
        <p:spPr>
          <a:xfrm>
            <a:off x="6553200" y="2590800"/>
            <a:ext cx="1143000" cy="7080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300" u="none" cap="none" strike="noStrike">
              <a:solidFill>
                <a:schemeClr val="dk1"/>
              </a:solidFill>
              <a:latin typeface="Arial"/>
              <a:ea typeface="Arial"/>
              <a:cs typeface="Arial"/>
              <a:sym typeface="Arial"/>
            </a:endParaRPr>
          </a:p>
          <a:p>
            <a:pPr indent="0" lvl="0" marL="0" marR="0" rtl="0" algn="ctr">
              <a:spcBef>
                <a:spcPts val="0"/>
              </a:spcBef>
              <a:buNone/>
            </a:pPr>
            <a:r>
              <a:rPr b="0" i="0" lang="en-US" sz="1200" u="none" cap="none" strike="noStrike">
                <a:solidFill>
                  <a:schemeClr val="dk1"/>
                </a:solidFill>
                <a:latin typeface="Arial"/>
                <a:ea typeface="Arial"/>
                <a:cs typeface="Arial"/>
                <a:sym typeface="Arial"/>
              </a:rPr>
              <a:t>Read to a family member.</a:t>
            </a:r>
          </a:p>
        </p:txBody>
      </p:sp>
      <p:sp>
        <p:nvSpPr>
          <p:cNvPr id="93" name="Shape 93"/>
          <p:cNvSpPr txBox="1"/>
          <p:nvPr/>
        </p:nvSpPr>
        <p:spPr>
          <a:xfrm>
            <a:off x="5334000" y="3563725"/>
            <a:ext cx="1066800" cy="661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0" i="0" sz="200" u="none" cap="none" strike="noStrike">
              <a:solidFill>
                <a:schemeClr val="dk1"/>
              </a:solidFill>
              <a:latin typeface="Arial"/>
              <a:ea typeface="Arial"/>
              <a:cs typeface="Arial"/>
              <a:sym typeface="Arial"/>
            </a:endParaRPr>
          </a:p>
          <a:p>
            <a:pPr indent="0" lvl="0" marL="0" marR="0" rtl="0" algn="ctr">
              <a:spcBef>
                <a:spcPts val="0"/>
              </a:spcBef>
              <a:buNone/>
            </a:pPr>
            <a:r>
              <a:rPr b="0" i="0" lang="en-US" sz="1200" u="none" cap="none" strike="noStrike">
                <a:solidFill>
                  <a:schemeClr val="dk1"/>
                </a:solidFill>
                <a:latin typeface="Arial"/>
                <a:ea typeface="Arial"/>
                <a:cs typeface="Arial"/>
                <a:sym typeface="Arial"/>
              </a:rPr>
              <a:t>Read a recipe card.</a:t>
            </a:r>
          </a:p>
        </p:txBody>
      </p:sp>
      <p:sp>
        <p:nvSpPr>
          <p:cNvPr id="94" name="Shape 94"/>
          <p:cNvSpPr txBox="1"/>
          <p:nvPr/>
        </p:nvSpPr>
        <p:spPr>
          <a:xfrm>
            <a:off x="1524000" y="3581400"/>
            <a:ext cx="1066800" cy="66172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0" i="0" lang="en-US" sz="1200" u="none" cap="none" strike="noStrike">
                <a:solidFill>
                  <a:schemeClr val="dk1"/>
                </a:solidFill>
                <a:latin typeface="Arial"/>
                <a:ea typeface="Arial"/>
                <a:cs typeface="Arial"/>
                <a:sym typeface="Arial"/>
              </a:rPr>
              <a:t>Write 2 thank you notes!</a:t>
            </a:r>
          </a:p>
        </p:txBody>
      </p:sp>
      <p:sp>
        <p:nvSpPr>
          <p:cNvPr id="95" name="Shape 95"/>
          <p:cNvSpPr txBox="1"/>
          <p:nvPr/>
        </p:nvSpPr>
        <p:spPr>
          <a:xfrm>
            <a:off x="2667000" y="3435950"/>
            <a:ext cx="1295400" cy="8001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0" i="0" lang="en-US" sz="1150" u="none" cap="none" strike="noStrike">
                <a:solidFill>
                  <a:schemeClr val="dk1"/>
                </a:solidFill>
                <a:latin typeface="Arial"/>
                <a:ea typeface="Arial"/>
                <a:cs typeface="Arial"/>
                <a:sym typeface="Arial"/>
              </a:rPr>
              <a:t>Write an </a:t>
            </a:r>
          </a:p>
          <a:p>
            <a:pPr indent="0" lvl="0" marL="0" marR="0" rtl="0" algn="ctr">
              <a:spcBef>
                <a:spcPts val="0"/>
              </a:spcBef>
              <a:buNone/>
            </a:pPr>
            <a:r>
              <a:rPr b="0" i="0" lang="en-US" sz="1150" u="none" cap="none" strike="noStrike">
                <a:solidFill>
                  <a:schemeClr val="dk1"/>
                </a:solidFill>
                <a:latin typeface="Arial"/>
                <a:ea typeface="Arial"/>
                <a:cs typeface="Arial"/>
                <a:sym typeface="Arial"/>
              </a:rPr>
              <a:t>email/letter to your teacher about your break.</a:t>
            </a:r>
          </a:p>
        </p:txBody>
      </p:sp>
      <p:sp>
        <p:nvSpPr>
          <p:cNvPr id="96" name="Shape 96"/>
          <p:cNvSpPr txBox="1"/>
          <p:nvPr/>
        </p:nvSpPr>
        <p:spPr>
          <a:xfrm>
            <a:off x="7772400" y="3581400"/>
            <a:ext cx="1219200" cy="66172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0" i="0" lang="en-US" sz="1200" u="none" cap="none" strike="noStrike">
                <a:solidFill>
                  <a:schemeClr val="dk1"/>
                </a:solidFill>
                <a:latin typeface="Arial"/>
                <a:ea typeface="Arial"/>
                <a:cs typeface="Arial"/>
                <a:sym typeface="Arial"/>
              </a:rPr>
              <a:t>Set 2 </a:t>
            </a:r>
          </a:p>
          <a:p>
            <a:pPr indent="0" lvl="0" marL="0" marR="0" rtl="0" algn="ctr">
              <a:spcBef>
                <a:spcPts val="0"/>
              </a:spcBef>
              <a:buNone/>
            </a:pPr>
            <a:r>
              <a:rPr b="0" i="0" lang="en-US" sz="1200" u="none" cap="none" strike="noStrike">
                <a:solidFill>
                  <a:schemeClr val="dk1"/>
                </a:solidFill>
                <a:latin typeface="Arial"/>
                <a:ea typeface="Arial"/>
                <a:cs typeface="Arial"/>
                <a:sym typeface="Arial"/>
              </a:rPr>
              <a:t>goals for 2018!</a:t>
            </a:r>
          </a:p>
        </p:txBody>
      </p:sp>
      <p:sp>
        <p:nvSpPr>
          <p:cNvPr id="97" name="Shape 97"/>
          <p:cNvSpPr txBox="1"/>
          <p:nvPr/>
        </p:nvSpPr>
        <p:spPr>
          <a:xfrm>
            <a:off x="6629400" y="3505200"/>
            <a:ext cx="990600" cy="830997"/>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0" i="0" lang="en-US" sz="1200" u="none" cap="none" strike="noStrike">
                <a:solidFill>
                  <a:schemeClr val="dk1"/>
                </a:solidFill>
                <a:latin typeface="Arial"/>
                <a:ea typeface="Arial"/>
                <a:cs typeface="Arial"/>
                <a:sym typeface="Arial"/>
              </a:rPr>
              <a:t>Read </a:t>
            </a:r>
          </a:p>
          <a:p>
            <a:pPr indent="0" lvl="0" marL="0" marR="0" rtl="0" algn="ctr">
              <a:spcBef>
                <a:spcPts val="0"/>
              </a:spcBef>
              <a:buNone/>
            </a:pPr>
            <a:r>
              <a:rPr b="0" i="0" lang="en-US" sz="1200" u="none" cap="none" strike="noStrike">
                <a:solidFill>
                  <a:schemeClr val="dk1"/>
                </a:solidFill>
                <a:latin typeface="Arial"/>
                <a:ea typeface="Arial"/>
                <a:cs typeface="Arial"/>
                <a:sym typeface="Arial"/>
              </a:rPr>
              <a:t>with a flashlight.</a:t>
            </a:r>
          </a:p>
        </p:txBody>
      </p:sp>
      <p:sp>
        <p:nvSpPr>
          <p:cNvPr id="98" name="Shape 98"/>
          <p:cNvSpPr txBox="1"/>
          <p:nvPr/>
        </p:nvSpPr>
        <p:spPr>
          <a:xfrm>
            <a:off x="7772400" y="2743200"/>
            <a:ext cx="1219200" cy="8001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0" i="0" lang="en-US" sz="1100" u="none" cap="none" strike="noStrike">
                <a:solidFill>
                  <a:schemeClr val="dk1"/>
                </a:solidFill>
                <a:latin typeface="Arial"/>
                <a:ea typeface="Arial"/>
                <a:cs typeface="Arial"/>
                <a:sym typeface="Arial"/>
              </a:rPr>
              <a:t>Write a letter to your favorite author. </a:t>
            </a:r>
          </a:p>
        </p:txBody>
      </p:sp>
      <p:sp>
        <p:nvSpPr>
          <p:cNvPr id="99" name="Shape 99"/>
          <p:cNvSpPr txBox="1"/>
          <p:nvPr/>
        </p:nvSpPr>
        <p:spPr>
          <a:xfrm>
            <a:off x="3962400" y="2590800"/>
            <a:ext cx="1219200" cy="6462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0" i="0" lang="en-US" sz="1200" u="none" cap="none" strike="noStrike">
                <a:solidFill>
                  <a:schemeClr val="dk1"/>
                </a:solidFill>
                <a:latin typeface="Arial"/>
                <a:ea typeface="Arial"/>
                <a:cs typeface="Arial"/>
                <a:sym typeface="Arial"/>
              </a:rPr>
              <a:t>Read the last page or chapter of a book</a:t>
            </a:r>
          </a:p>
        </p:txBody>
      </p:sp>
      <p:sp>
        <p:nvSpPr>
          <p:cNvPr id="100" name="Shape 100"/>
          <p:cNvSpPr txBox="1"/>
          <p:nvPr/>
        </p:nvSpPr>
        <p:spPr>
          <a:xfrm>
            <a:off x="228600" y="3581400"/>
            <a:ext cx="1143000" cy="630942"/>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0" i="0" lang="en-US" sz="1200" u="none" cap="none" strike="noStrike">
                <a:solidFill>
                  <a:schemeClr val="dk1"/>
                </a:solidFill>
                <a:latin typeface="Arial"/>
                <a:ea typeface="Arial"/>
                <a:cs typeface="Arial"/>
                <a:sym typeface="Arial"/>
              </a:rPr>
              <a:t>Read on </a:t>
            </a:r>
          </a:p>
          <a:p>
            <a:pPr indent="0" lvl="0" marL="0" marR="0" rtl="0" algn="ctr">
              <a:spcBef>
                <a:spcPts val="0"/>
              </a:spcBef>
              <a:buNone/>
            </a:pPr>
            <a:r>
              <a:rPr b="0" i="0" lang="en-US" sz="1200" u="none" cap="none" strike="noStrike">
                <a:solidFill>
                  <a:schemeClr val="dk1"/>
                </a:solidFill>
                <a:latin typeface="Arial"/>
                <a:ea typeface="Arial"/>
                <a:cs typeface="Arial"/>
                <a:sym typeface="Arial"/>
              </a:rPr>
              <a:t>the floor. </a:t>
            </a:r>
          </a:p>
        </p:txBody>
      </p:sp>
      <p:sp>
        <p:nvSpPr>
          <p:cNvPr id="101" name="Shape 101"/>
          <p:cNvSpPr txBox="1"/>
          <p:nvPr/>
        </p:nvSpPr>
        <p:spPr>
          <a:xfrm>
            <a:off x="152400" y="5257800"/>
            <a:ext cx="6324600" cy="1184940"/>
          </a:xfrm>
          <a:prstGeom prst="rect">
            <a:avLst/>
          </a:prstGeom>
          <a:noFill/>
          <a:ln>
            <a:noFill/>
          </a:ln>
        </p:spPr>
        <p:txBody>
          <a:bodyPr anchorCtr="0" anchor="t" bIns="45700" lIns="91425" rIns="91425" wrap="square" tIns="45700">
            <a:noAutofit/>
          </a:bodyPr>
          <a:lstStyle/>
          <a:p>
            <a:pPr indent="0" lvl="0" marL="0" marR="0" rtl="0" algn="l">
              <a:spcBef>
                <a:spcPts val="0"/>
              </a:spcBef>
              <a:buNone/>
            </a:pPr>
            <a:r>
              <a:rPr b="0" i="0" lang="en-US" sz="1400" u="none" cap="none" strike="noStrike">
                <a:solidFill>
                  <a:schemeClr val="dk1"/>
                </a:solidFill>
                <a:latin typeface="Arial"/>
                <a:ea typeface="Arial"/>
                <a:cs typeface="Arial"/>
                <a:sym typeface="Arial"/>
              </a:rPr>
              <a:t>As you finish each challenge, place a check in the box and color a snowball! </a:t>
            </a:r>
          </a:p>
          <a:p>
            <a:pPr indent="0" lvl="0" marL="0" marR="0" rtl="0" algn="l">
              <a:spcBef>
                <a:spcPts val="0"/>
              </a:spcBef>
              <a:buNone/>
            </a:pPr>
            <a:r>
              <a:rPr lang="en-US" sz="1400">
                <a:solidFill>
                  <a:schemeClr val="dk1"/>
                </a:solidFill>
                <a:latin typeface="Arial"/>
                <a:ea typeface="Arial"/>
                <a:cs typeface="Arial"/>
                <a:sym typeface="Arial"/>
              </a:rPr>
              <a:t>Is it okay if you skip a day or flip-flop challenges? Absolutely! </a:t>
            </a:r>
          </a:p>
          <a:p>
            <a:pPr indent="0" lvl="0" marL="0" marR="0" rtl="0" algn="l">
              <a:spcBef>
                <a:spcPts val="0"/>
              </a:spcBef>
              <a:buNone/>
            </a:pPr>
            <a:r>
              <a:t/>
            </a:r>
            <a:endParaRPr sz="1400">
              <a:solidFill>
                <a:schemeClr val="dk1"/>
              </a:solidFill>
              <a:latin typeface="Arial"/>
              <a:ea typeface="Arial"/>
              <a:cs typeface="Arial"/>
              <a:sym typeface="Arial"/>
            </a:endParaRPr>
          </a:p>
          <a:p>
            <a:pPr indent="0" lvl="0" marL="0" marR="0" rtl="0" algn="l">
              <a:spcBef>
                <a:spcPts val="0"/>
              </a:spcBef>
              <a:buNone/>
            </a:pPr>
            <a:r>
              <a:t/>
            </a:r>
            <a:endParaRPr sz="100">
              <a:solidFill>
                <a:schemeClr val="dk1"/>
              </a:solidFill>
              <a:latin typeface="Arial"/>
              <a:ea typeface="Arial"/>
              <a:cs typeface="Arial"/>
              <a:sym typeface="Arial"/>
            </a:endParaRPr>
          </a:p>
          <a:p>
            <a:pPr indent="0" lvl="0" marL="0" marR="0" rtl="0" algn="l">
              <a:spcBef>
                <a:spcPts val="0"/>
              </a:spcBef>
              <a:buNone/>
            </a:pPr>
            <a:r>
              <a:rPr lang="en-US" sz="1400">
                <a:solidFill>
                  <a:schemeClr val="dk1"/>
                </a:solidFill>
                <a:latin typeface="Arial"/>
                <a:ea typeface="Arial"/>
                <a:cs typeface="Arial"/>
                <a:sym typeface="Arial"/>
              </a:rPr>
              <a:t>At the end of the break, have an adult sign here to give your hard work </a:t>
            </a:r>
          </a:p>
          <a:p>
            <a:pPr indent="0" lvl="0" marL="0" marR="0" rtl="0" algn="l">
              <a:spcBef>
                <a:spcPts val="0"/>
              </a:spcBef>
              <a:buNone/>
            </a:pPr>
            <a:r>
              <a:rPr lang="en-US" sz="1400">
                <a:solidFill>
                  <a:schemeClr val="dk1"/>
                </a:solidFill>
                <a:latin typeface="Arial"/>
                <a:ea typeface="Arial"/>
                <a:cs typeface="Arial"/>
                <a:sym typeface="Arial"/>
              </a:rPr>
              <a:t>the ‘okay’! </a:t>
            </a:r>
          </a:p>
        </p:txBody>
      </p:sp>
      <p:cxnSp>
        <p:nvCxnSpPr>
          <p:cNvPr id="102" name="Shape 102"/>
          <p:cNvCxnSpPr/>
          <p:nvPr/>
        </p:nvCxnSpPr>
        <p:spPr>
          <a:xfrm>
            <a:off x="1371600" y="6629400"/>
            <a:ext cx="3048000" cy="0"/>
          </a:xfrm>
          <a:prstGeom prst="straightConnector1">
            <a:avLst/>
          </a:prstGeom>
          <a:noFill/>
          <a:ln cap="flat" cmpd="sng" w="19050">
            <a:solidFill>
              <a:schemeClr val="dk1"/>
            </a:solidFill>
            <a:prstDash val="solid"/>
            <a:round/>
            <a:headEnd len="med" w="med" type="none"/>
            <a:tailEnd len="med" w="med" type="none"/>
          </a:ln>
        </p:spPr>
      </p:cxnSp>
      <p:pic>
        <p:nvPicPr>
          <p:cNvPr descr="khadfield_LetItSnowStampsEU_snowflake2_2.png" id="103" name="Shape 103"/>
          <p:cNvPicPr preferRelativeResize="0"/>
          <p:nvPr/>
        </p:nvPicPr>
        <p:blipFill rotWithShape="1">
          <a:blip r:embed="rId4">
            <a:alphaModFix/>
          </a:blip>
          <a:srcRect b="0" l="0" r="0" t="0"/>
          <a:stretch/>
        </p:blipFill>
        <p:spPr>
          <a:xfrm>
            <a:off x="2667000" y="5983643"/>
            <a:ext cx="457200" cy="487306"/>
          </a:xfrm>
          <a:prstGeom prst="rect">
            <a:avLst/>
          </a:prstGeom>
          <a:noFill/>
          <a:ln>
            <a:noFill/>
          </a:ln>
        </p:spPr>
      </p:pic>
      <p:sp>
        <p:nvSpPr>
          <p:cNvPr id="104" name="Shape 104"/>
          <p:cNvSpPr txBox="1"/>
          <p:nvPr/>
        </p:nvSpPr>
        <p:spPr>
          <a:xfrm>
            <a:off x="152400" y="4419600"/>
            <a:ext cx="1219200" cy="661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sz="200">
              <a:solidFill>
                <a:schemeClr val="dk1"/>
              </a:solidFill>
              <a:latin typeface="Arial"/>
              <a:ea typeface="Arial"/>
              <a:cs typeface="Arial"/>
              <a:sym typeface="Arial"/>
            </a:endParaRPr>
          </a:p>
          <a:p>
            <a:pPr indent="0" lvl="0" marL="0" marR="0" rtl="0" algn="ctr">
              <a:spcBef>
                <a:spcPts val="0"/>
              </a:spcBef>
              <a:buNone/>
            </a:pPr>
            <a:r>
              <a:rPr lang="en-US" sz="1200">
                <a:solidFill>
                  <a:schemeClr val="dk1"/>
                </a:solidFill>
                <a:latin typeface="Arial"/>
                <a:ea typeface="Arial"/>
                <a:cs typeface="Arial"/>
                <a:sym typeface="Arial"/>
              </a:rPr>
              <a:t>Read for exactly 21 minutes.</a:t>
            </a:r>
          </a:p>
        </p:txBody>
      </p:sp>
      <p:sp>
        <p:nvSpPr>
          <p:cNvPr id="105" name="Shape 105"/>
          <p:cNvSpPr/>
          <p:nvPr/>
        </p:nvSpPr>
        <p:spPr>
          <a:xfrm>
            <a:off x="8572500" y="6283666"/>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06" name="Shape 106"/>
          <p:cNvSpPr/>
          <p:nvPr/>
        </p:nvSpPr>
        <p:spPr>
          <a:xfrm>
            <a:off x="8039100" y="6283666"/>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07" name="Shape 107"/>
          <p:cNvSpPr/>
          <p:nvPr/>
        </p:nvSpPr>
        <p:spPr>
          <a:xfrm>
            <a:off x="7505700" y="628229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08" name="Shape 108"/>
          <p:cNvSpPr/>
          <p:nvPr/>
        </p:nvSpPr>
        <p:spPr>
          <a:xfrm>
            <a:off x="6972300" y="628229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09" name="Shape 109"/>
          <p:cNvSpPr/>
          <p:nvPr/>
        </p:nvSpPr>
        <p:spPr>
          <a:xfrm>
            <a:off x="6413345" y="628229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0" name="Shape 110"/>
          <p:cNvSpPr/>
          <p:nvPr/>
        </p:nvSpPr>
        <p:spPr>
          <a:xfrm>
            <a:off x="5879945" y="628229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1" name="Shape 111"/>
          <p:cNvSpPr/>
          <p:nvPr/>
        </p:nvSpPr>
        <p:spPr>
          <a:xfrm>
            <a:off x="8305800" y="5820286"/>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2" name="Shape 112"/>
          <p:cNvSpPr/>
          <p:nvPr/>
        </p:nvSpPr>
        <p:spPr>
          <a:xfrm>
            <a:off x="7772400" y="5820286"/>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3" name="Shape 113"/>
          <p:cNvSpPr/>
          <p:nvPr/>
        </p:nvSpPr>
        <p:spPr>
          <a:xfrm>
            <a:off x="7239000" y="581891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4" name="Shape 114"/>
          <p:cNvSpPr/>
          <p:nvPr/>
        </p:nvSpPr>
        <p:spPr>
          <a:xfrm>
            <a:off x="6680045" y="581891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5" name="Shape 115"/>
          <p:cNvSpPr/>
          <p:nvPr/>
        </p:nvSpPr>
        <p:spPr>
          <a:xfrm>
            <a:off x="6146645" y="581891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6" name="Shape 116"/>
          <p:cNvSpPr/>
          <p:nvPr/>
        </p:nvSpPr>
        <p:spPr>
          <a:xfrm>
            <a:off x="8026555" y="536494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7" name="Shape 117"/>
          <p:cNvSpPr/>
          <p:nvPr/>
        </p:nvSpPr>
        <p:spPr>
          <a:xfrm>
            <a:off x="7493155" y="536494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8" name="Shape 118"/>
          <p:cNvSpPr/>
          <p:nvPr/>
        </p:nvSpPr>
        <p:spPr>
          <a:xfrm>
            <a:off x="6959755" y="5363582"/>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19" name="Shape 119"/>
          <p:cNvSpPr/>
          <p:nvPr/>
        </p:nvSpPr>
        <p:spPr>
          <a:xfrm>
            <a:off x="6400800" y="5363582"/>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20" name="Shape 120"/>
          <p:cNvSpPr txBox="1"/>
          <p:nvPr/>
        </p:nvSpPr>
        <p:spPr>
          <a:xfrm>
            <a:off x="2743200" y="1752600"/>
            <a:ext cx="1143000" cy="66172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sz="200">
              <a:solidFill>
                <a:schemeClr val="dk1"/>
              </a:solidFill>
              <a:latin typeface="Arial"/>
              <a:ea typeface="Arial"/>
              <a:cs typeface="Arial"/>
              <a:sym typeface="Arial"/>
            </a:endParaRPr>
          </a:p>
          <a:p>
            <a:pPr indent="0" lvl="0" marL="0" marR="0" rtl="0" algn="ctr">
              <a:spcBef>
                <a:spcPts val="0"/>
              </a:spcBef>
              <a:buNone/>
            </a:pPr>
            <a:r>
              <a:t/>
            </a:r>
            <a:endParaRPr b="1" sz="1100">
              <a:solidFill>
                <a:schemeClr val="dk1"/>
              </a:solidFill>
              <a:latin typeface="Arial"/>
              <a:ea typeface="Arial"/>
              <a:cs typeface="Arial"/>
              <a:sym typeface="Arial"/>
            </a:endParaRPr>
          </a:p>
        </p:txBody>
      </p:sp>
      <p:sp>
        <p:nvSpPr>
          <p:cNvPr id="121" name="Shape 121"/>
          <p:cNvSpPr txBox="1"/>
          <p:nvPr/>
        </p:nvSpPr>
        <p:spPr>
          <a:xfrm>
            <a:off x="5257800" y="1579223"/>
            <a:ext cx="1143000" cy="846386"/>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b="1" sz="1100">
              <a:solidFill>
                <a:schemeClr val="dk1"/>
              </a:solidFill>
              <a:latin typeface="Arial"/>
              <a:ea typeface="Arial"/>
              <a:cs typeface="Arial"/>
              <a:sym typeface="Arial"/>
            </a:endParaRPr>
          </a:p>
        </p:txBody>
      </p:sp>
      <p:sp>
        <p:nvSpPr>
          <p:cNvPr id="122" name="Shape 122"/>
          <p:cNvSpPr txBox="1"/>
          <p:nvPr/>
        </p:nvSpPr>
        <p:spPr>
          <a:xfrm>
            <a:off x="6553200" y="1750076"/>
            <a:ext cx="1066800" cy="66172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t/>
            </a:r>
            <a:endParaRPr/>
          </a:p>
          <a:p>
            <a:pPr indent="0" lvl="0" marL="0" marR="0" rtl="0" algn="ctr">
              <a:spcBef>
                <a:spcPts val="0"/>
              </a:spcBef>
              <a:buNone/>
            </a:pPr>
            <a:r>
              <a:t/>
            </a:r>
            <a:endParaRPr sz="200">
              <a:solidFill>
                <a:schemeClr val="dk1"/>
              </a:solidFill>
              <a:latin typeface="Arial"/>
              <a:ea typeface="Arial"/>
              <a:cs typeface="Arial"/>
              <a:sym typeface="Arial"/>
            </a:endParaRPr>
          </a:p>
          <a:p>
            <a:pPr indent="0" lvl="0" marL="0" marR="0" rtl="0" algn="ctr">
              <a:spcBef>
                <a:spcPts val="0"/>
              </a:spcBef>
              <a:buNone/>
            </a:pPr>
            <a:r>
              <a:t/>
            </a:r>
            <a:endParaRPr b="1" sz="1100">
              <a:solidFill>
                <a:schemeClr val="dk1"/>
              </a:solidFill>
              <a:latin typeface="Arial"/>
              <a:ea typeface="Arial"/>
              <a:cs typeface="Arial"/>
              <a:sym typeface="Arial"/>
            </a:endParaRPr>
          </a:p>
        </p:txBody>
      </p:sp>
      <p:sp>
        <p:nvSpPr>
          <p:cNvPr id="123" name="Shape 123"/>
          <p:cNvSpPr txBox="1"/>
          <p:nvPr/>
        </p:nvSpPr>
        <p:spPr>
          <a:xfrm>
            <a:off x="1562100" y="4495763"/>
            <a:ext cx="990600" cy="6618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lang="en-US" sz="1200">
                <a:solidFill>
                  <a:schemeClr val="dk1"/>
                </a:solidFill>
                <a:latin typeface="Arial"/>
                <a:ea typeface="Arial"/>
                <a:cs typeface="Arial"/>
                <a:sym typeface="Arial"/>
              </a:rPr>
              <a:t>Read aloud in a silly voice.</a:t>
            </a:r>
          </a:p>
        </p:txBody>
      </p:sp>
      <p:sp>
        <p:nvSpPr>
          <p:cNvPr id="124" name="Shape 124"/>
          <p:cNvSpPr/>
          <p:nvPr/>
        </p:nvSpPr>
        <p:spPr>
          <a:xfrm>
            <a:off x="7746845" y="4896420"/>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25" name="Shape 125"/>
          <p:cNvSpPr/>
          <p:nvPr/>
        </p:nvSpPr>
        <p:spPr>
          <a:xfrm>
            <a:off x="7213445" y="4896420"/>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26" name="Shape 126"/>
          <p:cNvSpPr/>
          <p:nvPr/>
        </p:nvSpPr>
        <p:spPr>
          <a:xfrm>
            <a:off x="6680045" y="4895053"/>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27" name="Shape 127"/>
          <p:cNvSpPr/>
          <p:nvPr/>
        </p:nvSpPr>
        <p:spPr>
          <a:xfrm>
            <a:off x="5346545" y="628229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28" name="Shape 128"/>
          <p:cNvSpPr/>
          <p:nvPr/>
        </p:nvSpPr>
        <p:spPr>
          <a:xfrm>
            <a:off x="5613245" y="5818919"/>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29" name="Shape 129"/>
          <p:cNvSpPr/>
          <p:nvPr/>
        </p:nvSpPr>
        <p:spPr>
          <a:xfrm>
            <a:off x="5867400" y="5363582"/>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30" name="Shape 130"/>
          <p:cNvSpPr/>
          <p:nvPr/>
        </p:nvSpPr>
        <p:spPr>
          <a:xfrm>
            <a:off x="6146645" y="4895053"/>
            <a:ext cx="533400" cy="524933"/>
          </a:xfrm>
          <a:prstGeom prst="ellipse">
            <a:avLst/>
          </a:prstGeom>
          <a:solidFill>
            <a:srgbClr val="FFFFF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131" name="Shape 131"/>
          <p:cNvSpPr txBox="1"/>
          <p:nvPr/>
        </p:nvSpPr>
        <p:spPr>
          <a:xfrm>
            <a:off x="30680" y="76200"/>
            <a:ext cx="9144000" cy="92333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lang="en-US" sz="5400">
                <a:solidFill>
                  <a:schemeClr val="lt1"/>
                </a:solidFill>
                <a:latin typeface="Arial"/>
                <a:ea typeface="Arial"/>
                <a:cs typeface="Arial"/>
                <a:sym typeface="Arial"/>
              </a:rPr>
              <a:t>Winter Break Challenge</a:t>
            </a:r>
          </a:p>
        </p:txBody>
      </p:sp>
      <p:sp>
        <p:nvSpPr>
          <p:cNvPr id="132" name="Shape 132"/>
          <p:cNvSpPr txBox="1"/>
          <p:nvPr/>
        </p:nvSpPr>
        <p:spPr>
          <a:xfrm>
            <a:off x="4038600" y="3497548"/>
            <a:ext cx="1143000" cy="84630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lang="en-US" sz="1100">
                <a:solidFill>
                  <a:schemeClr val="dk1"/>
                </a:solidFill>
              </a:rPr>
              <a:t>Solve </a:t>
            </a:r>
          </a:p>
          <a:p>
            <a:pPr indent="0" lvl="0" marL="0" marR="0" rtl="0" algn="ctr">
              <a:spcBef>
                <a:spcPts val="0"/>
              </a:spcBef>
              <a:buNone/>
            </a:pPr>
            <a:r>
              <a:rPr lang="en-US" sz="1100">
                <a:solidFill>
                  <a:schemeClr val="dk1"/>
                </a:solidFill>
              </a:rPr>
              <a:t>4187/6</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pic>
        <p:nvPicPr>
          <p:cNvPr descr="WBC_Family Letter.jpg" id="137" name="Shape 13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38" name="Shape 138"/>
          <p:cNvSpPr txBox="1"/>
          <p:nvPr/>
        </p:nvSpPr>
        <p:spPr>
          <a:xfrm>
            <a:off x="228600" y="2591178"/>
            <a:ext cx="8686800" cy="4339650"/>
          </a:xfrm>
          <a:prstGeom prst="rect">
            <a:avLst/>
          </a:prstGeom>
          <a:noFill/>
          <a:ln>
            <a:noFill/>
          </a:ln>
        </p:spPr>
        <p:txBody>
          <a:bodyPr anchorCtr="0" anchor="t" bIns="45700" lIns="91425" rIns="91425" wrap="square" tIns="45700">
            <a:noAutofit/>
          </a:bodyPr>
          <a:lstStyle/>
          <a:p>
            <a:pPr indent="0" lvl="0" marL="0" marR="0" rtl="0" algn="l">
              <a:spcBef>
                <a:spcPts val="0"/>
              </a:spcBef>
              <a:buNone/>
            </a:pPr>
            <a:r>
              <a:rPr lang="en-US" sz="1600">
                <a:solidFill>
                  <a:schemeClr val="dk1"/>
                </a:solidFill>
                <a:latin typeface="Arial"/>
                <a:ea typeface="Arial"/>
                <a:cs typeface="Arial"/>
                <a:sym typeface="Arial"/>
              </a:rPr>
              <a:t>Families,</a:t>
            </a:r>
          </a:p>
          <a:p>
            <a:pPr indent="0" lvl="0" marL="0" marR="0" rtl="0" algn="l">
              <a:spcBef>
                <a:spcPts val="0"/>
              </a:spcBef>
              <a:buNone/>
            </a:pPr>
            <a:r>
              <a:t/>
            </a:r>
            <a:endParaRPr sz="1600">
              <a:solidFill>
                <a:schemeClr val="dk1"/>
              </a:solidFill>
              <a:latin typeface="Arial"/>
              <a:ea typeface="Arial"/>
              <a:cs typeface="Arial"/>
              <a:sym typeface="Arial"/>
            </a:endParaRPr>
          </a:p>
          <a:p>
            <a:pPr indent="0" lvl="0" marL="0" marR="0" rtl="0" algn="l">
              <a:spcBef>
                <a:spcPts val="0"/>
              </a:spcBef>
              <a:buNone/>
            </a:pPr>
            <a:r>
              <a:rPr lang="en-US" sz="1600">
                <a:solidFill>
                  <a:schemeClr val="dk1"/>
                </a:solidFill>
                <a:latin typeface="Arial"/>
                <a:ea typeface="Arial"/>
                <a:cs typeface="Arial"/>
                <a:sym typeface="Arial"/>
              </a:rPr>
              <a:t>Happy Winter Break! I am so excited to introduce you and your student to our Winter Break Challenge. This challenge is not meant to be daunting, serious, or involve a lot of rules. Rather, the goal is to keep students reading and writing in FUN ways. From reading in your PJs to sending an email to me, I have included many opportunities for your family to ‘sneak’ in some literacy moments. </a:t>
            </a:r>
          </a:p>
          <a:p>
            <a:pPr indent="0" lvl="0" marL="0" marR="0" rtl="0" algn="l">
              <a:spcBef>
                <a:spcPts val="0"/>
              </a:spcBef>
              <a:buNone/>
            </a:pPr>
            <a:r>
              <a:t/>
            </a:r>
            <a:endParaRPr sz="1600">
              <a:solidFill>
                <a:schemeClr val="dk1"/>
              </a:solidFill>
              <a:latin typeface="Arial"/>
              <a:ea typeface="Arial"/>
              <a:cs typeface="Arial"/>
              <a:sym typeface="Arial"/>
            </a:endParaRPr>
          </a:p>
          <a:p>
            <a:pPr indent="0" lvl="0" marL="0" marR="0" rtl="0" algn="l">
              <a:spcBef>
                <a:spcPts val="0"/>
              </a:spcBef>
              <a:buNone/>
            </a:pPr>
            <a:r>
              <a:rPr lang="en-US" sz="1600">
                <a:solidFill>
                  <a:schemeClr val="dk1"/>
                </a:solidFill>
                <a:latin typeface="Arial"/>
                <a:ea typeface="Arial"/>
                <a:cs typeface="Arial"/>
                <a:sym typeface="Arial"/>
              </a:rPr>
              <a:t>As your student completes each challenge, have him or her place a check in the box and color a snowball! Is it okay if your students decides to skip a day or flip-flop challenges? Absolutely! At the end of the break, please sign the bottom of your student’s Challenge Calendar and return it to school. We will celebrate those who accepted the winter challenge the first week back!</a:t>
            </a:r>
          </a:p>
          <a:p>
            <a:pPr indent="0" lvl="0" marL="0" marR="0" rtl="0" algn="l">
              <a:spcBef>
                <a:spcPts val="0"/>
              </a:spcBef>
              <a:buNone/>
            </a:pPr>
            <a:r>
              <a:t/>
            </a:r>
            <a:endParaRPr sz="1600">
              <a:solidFill>
                <a:schemeClr val="dk1"/>
              </a:solidFill>
              <a:latin typeface="Arial"/>
              <a:ea typeface="Arial"/>
              <a:cs typeface="Arial"/>
              <a:sym typeface="Arial"/>
            </a:endParaRPr>
          </a:p>
          <a:p>
            <a:pPr indent="0" lvl="0" marL="0" marR="0" rtl="0" algn="l">
              <a:spcBef>
                <a:spcPts val="0"/>
              </a:spcBef>
              <a:buNone/>
            </a:pPr>
            <a:r>
              <a:rPr lang="en-US" sz="1600">
                <a:solidFill>
                  <a:schemeClr val="dk1"/>
                </a:solidFill>
                <a:latin typeface="Arial"/>
                <a:ea typeface="Arial"/>
                <a:cs typeface="Arial"/>
                <a:sym typeface="Arial"/>
              </a:rPr>
              <a:t>I hope you and your family find these activities simple and fun moments in your Winter Break. Best wishes for a wonderful few weeks; I look forward to seeing your student soon! </a:t>
            </a:r>
          </a:p>
          <a:p>
            <a:pPr indent="0" lvl="0" marL="0" marR="0" rtl="0" algn="l">
              <a:spcBef>
                <a:spcPts val="0"/>
              </a:spcBef>
              <a:buNone/>
            </a:pPr>
            <a:r>
              <a:t/>
            </a:r>
            <a:endParaRPr sz="1600">
              <a:solidFill>
                <a:schemeClr val="dk1"/>
              </a:solidFill>
              <a:latin typeface="Arial"/>
              <a:ea typeface="Arial"/>
              <a:cs typeface="Arial"/>
              <a:sym typeface="Arial"/>
            </a:endParaRPr>
          </a:p>
          <a:p>
            <a:pPr indent="0" lvl="0" marL="0" marR="0" rtl="0" algn="l">
              <a:spcBef>
                <a:spcPts val="0"/>
              </a:spcBef>
              <a:buNone/>
            </a:pPr>
            <a:r>
              <a:rPr lang="en-US" sz="1600">
                <a:solidFill>
                  <a:schemeClr val="dk1"/>
                </a:solidFill>
                <a:latin typeface="Arial"/>
                <a:ea typeface="Arial"/>
                <a:cs typeface="Arial"/>
                <a:sym typeface="Arial"/>
              </a:rPr>
              <a:t>					Happy Winter Break, </a:t>
            </a:r>
          </a:p>
          <a:p>
            <a:pPr indent="0" lvl="0" marL="0" marR="0" rtl="0" algn="l">
              <a:spcBef>
                <a:spcPts val="0"/>
              </a:spcBef>
              <a:buNone/>
            </a:pPr>
            <a:r>
              <a:rPr lang="en-US" sz="2000">
                <a:solidFill>
                  <a:schemeClr val="dk1"/>
                </a:solidFill>
                <a:latin typeface="Arial"/>
                <a:ea typeface="Arial"/>
                <a:cs typeface="Arial"/>
                <a:sym typeface="Arial"/>
              </a:rPr>
              <a: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pic>
        <p:nvPicPr>
          <p:cNvPr descr="WBC_Large Certificate.jpg" id="143" name="Shape 14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44" name="Shape 144"/>
          <p:cNvSpPr txBox="1"/>
          <p:nvPr/>
        </p:nvSpPr>
        <p:spPr>
          <a:xfrm>
            <a:off x="1820333" y="3259666"/>
            <a:ext cx="5503334" cy="584776"/>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3200">
                <a:solidFill>
                  <a:srgbClr val="FF0000"/>
                </a:solidFill>
                <a:latin typeface="Arial"/>
                <a:ea typeface="Arial"/>
                <a:cs typeface="Arial"/>
                <a:sym typeface="Arial"/>
              </a:rPr>
              <a:t>Student’s Name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pic>
        <p:nvPicPr>
          <p:cNvPr descr="WBC_Small Certificate.jpg" id="149" name="Shape 14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0" name="Shape 150"/>
          <p:cNvSpPr txBox="1"/>
          <p:nvPr/>
        </p:nvSpPr>
        <p:spPr>
          <a:xfrm rot="5400000">
            <a:off x="7423985" y="1207266"/>
            <a:ext cx="217964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51" name="Shape 151"/>
          <p:cNvSpPr txBox="1"/>
          <p:nvPr/>
        </p:nvSpPr>
        <p:spPr>
          <a:xfrm rot="5400000">
            <a:off x="5142219" y="1207266"/>
            <a:ext cx="217964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52" name="Shape 152"/>
          <p:cNvSpPr txBox="1"/>
          <p:nvPr/>
        </p:nvSpPr>
        <p:spPr>
          <a:xfrm rot="5400000">
            <a:off x="2792718" y="1207266"/>
            <a:ext cx="217964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53" name="Shape 153"/>
          <p:cNvSpPr txBox="1"/>
          <p:nvPr/>
        </p:nvSpPr>
        <p:spPr>
          <a:xfrm rot="5400000">
            <a:off x="527885" y="1207266"/>
            <a:ext cx="217964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54" name="Shape 154"/>
          <p:cNvSpPr txBox="1"/>
          <p:nvPr/>
        </p:nvSpPr>
        <p:spPr>
          <a:xfrm rot="5400000">
            <a:off x="8206623" y="5271265"/>
            <a:ext cx="614363"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a:t>
            </a:r>
          </a:p>
        </p:txBody>
      </p:sp>
      <p:sp>
        <p:nvSpPr>
          <p:cNvPr id="155" name="Shape 155"/>
          <p:cNvSpPr txBox="1"/>
          <p:nvPr/>
        </p:nvSpPr>
        <p:spPr>
          <a:xfrm rot="5400000">
            <a:off x="5924857" y="5271265"/>
            <a:ext cx="614363"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a:t>
            </a:r>
          </a:p>
        </p:txBody>
      </p:sp>
      <p:sp>
        <p:nvSpPr>
          <p:cNvPr id="156" name="Shape 156"/>
          <p:cNvSpPr txBox="1"/>
          <p:nvPr/>
        </p:nvSpPr>
        <p:spPr>
          <a:xfrm rot="5400000">
            <a:off x="3575356" y="5271265"/>
            <a:ext cx="614363"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a:t>
            </a:r>
          </a:p>
        </p:txBody>
      </p:sp>
      <p:sp>
        <p:nvSpPr>
          <p:cNvPr id="157" name="Shape 157"/>
          <p:cNvSpPr txBox="1"/>
          <p:nvPr/>
        </p:nvSpPr>
        <p:spPr>
          <a:xfrm rot="5400000">
            <a:off x="1310523" y="5271266"/>
            <a:ext cx="614363"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a:t>
            </a:r>
          </a:p>
        </p:txBody>
      </p:sp>
      <p:sp>
        <p:nvSpPr>
          <p:cNvPr id="158" name="Shape 158"/>
          <p:cNvSpPr txBox="1"/>
          <p:nvPr/>
        </p:nvSpPr>
        <p:spPr>
          <a:xfrm rot="5400000">
            <a:off x="-1831535" y="3754805"/>
            <a:ext cx="4790279"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Reward/Celebration</a:t>
            </a:r>
          </a:p>
        </p:txBody>
      </p:sp>
      <p:sp>
        <p:nvSpPr>
          <p:cNvPr id="159" name="Shape 159"/>
          <p:cNvSpPr txBox="1"/>
          <p:nvPr/>
        </p:nvSpPr>
        <p:spPr>
          <a:xfrm rot="5400000">
            <a:off x="437532" y="3754805"/>
            <a:ext cx="4790279"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Reward/Celebration</a:t>
            </a:r>
          </a:p>
        </p:txBody>
      </p:sp>
      <p:sp>
        <p:nvSpPr>
          <p:cNvPr id="160" name="Shape 160"/>
          <p:cNvSpPr txBox="1"/>
          <p:nvPr/>
        </p:nvSpPr>
        <p:spPr>
          <a:xfrm rot="5400000">
            <a:off x="2787033" y="3754804"/>
            <a:ext cx="4790279"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Reward/Celebration</a:t>
            </a:r>
          </a:p>
        </p:txBody>
      </p:sp>
      <p:sp>
        <p:nvSpPr>
          <p:cNvPr id="161" name="Shape 161"/>
          <p:cNvSpPr txBox="1"/>
          <p:nvPr/>
        </p:nvSpPr>
        <p:spPr>
          <a:xfrm rot="5400000">
            <a:off x="5094200" y="3754803"/>
            <a:ext cx="4790279"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Reward/Celebration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pic>
        <p:nvPicPr>
          <p:cNvPr descr="WBC_Custom Reward.jpg" id="166" name="Shape 16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67" name="Shape 167"/>
          <p:cNvSpPr txBox="1"/>
          <p:nvPr/>
        </p:nvSpPr>
        <p:spPr>
          <a:xfrm>
            <a:off x="190500" y="318266"/>
            <a:ext cx="273050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68" name="Shape 168"/>
          <p:cNvSpPr txBox="1"/>
          <p:nvPr/>
        </p:nvSpPr>
        <p:spPr>
          <a:xfrm>
            <a:off x="190500" y="2650833"/>
            <a:ext cx="273050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69" name="Shape 169"/>
          <p:cNvSpPr txBox="1"/>
          <p:nvPr/>
        </p:nvSpPr>
        <p:spPr>
          <a:xfrm>
            <a:off x="190500" y="4979166"/>
            <a:ext cx="273050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70" name="Shape 170"/>
          <p:cNvSpPr txBox="1"/>
          <p:nvPr/>
        </p:nvSpPr>
        <p:spPr>
          <a:xfrm>
            <a:off x="3206750" y="318266"/>
            <a:ext cx="273050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71" name="Shape 171"/>
          <p:cNvSpPr txBox="1"/>
          <p:nvPr/>
        </p:nvSpPr>
        <p:spPr>
          <a:xfrm>
            <a:off x="3206750" y="2634666"/>
            <a:ext cx="273050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72" name="Shape 172"/>
          <p:cNvSpPr txBox="1"/>
          <p:nvPr/>
        </p:nvSpPr>
        <p:spPr>
          <a:xfrm>
            <a:off x="3206750" y="4979166"/>
            <a:ext cx="273050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73" name="Shape 173"/>
          <p:cNvSpPr txBox="1"/>
          <p:nvPr/>
        </p:nvSpPr>
        <p:spPr>
          <a:xfrm>
            <a:off x="6227233" y="318266"/>
            <a:ext cx="273050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74" name="Shape 174"/>
          <p:cNvSpPr txBox="1"/>
          <p:nvPr/>
        </p:nvSpPr>
        <p:spPr>
          <a:xfrm>
            <a:off x="6227233" y="2634666"/>
            <a:ext cx="273050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
        <p:nvSpPr>
          <p:cNvPr id="175" name="Shape 175"/>
          <p:cNvSpPr txBox="1"/>
          <p:nvPr/>
        </p:nvSpPr>
        <p:spPr>
          <a:xfrm>
            <a:off x="6227233" y="4979166"/>
            <a:ext cx="2730500" cy="400110"/>
          </a:xfrm>
          <a:prstGeom prst="rect">
            <a:avLst/>
          </a:prstGeom>
          <a:noFill/>
          <a:ln>
            <a:noFill/>
          </a:ln>
        </p:spPr>
        <p:txBody>
          <a:bodyPr anchorCtr="0" anchor="t" bIns="45700" lIns="91425" rIns="91425" wrap="square" tIns="45700">
            <a:noAutofit/>
          </a:bodyPr>
          <a:lstStyle/>
          <a:p>
            <a:pPr indent="0" lvl="0" marL="0" marR="0" rtl="0" algn="ctr">
              <a:spcBef>
                <a:spcPts val="0"/>
              </a:spcBef>
              <a:buNone/>
            </a:pPr>
            <a:r>
              <a:rPr b="1" lang="en-US" sz="2000">
                <a:solidFill>
                  <a:srgbClr val="FF0000"/>
                </a:solidFill>
                <a:latin typeface="Arial"/>
                <a:ea typeface="Arial"/>
                <a:cs typeface="Arial"/>
                <a:sym typeface="Arial"/>
              </a:rPr>
              <a:t>Student’s Name</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